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20"/>
  </p:notesMasterIdLst>
  <p:sldIdLst>
    <p:sldId id="256" r:id="rId6"/>
    <p:sldId id="312" r:id="rId7"/>
    <p:sldId id="365" r:id="rId8"/>
    <p:sldId id="348" r:id="rId9"/>
    <p:sldId id="293" r:id="rId10"/>
    <p:sldId id="367" r:id="rId11"/>
    <p:sldId id="368" r:id="rId12"/>
    <p:sldId id="369" r:id="rId13"/>
    <p:sldId id="371" r:id="rId14"/>
    <p:sldId id="373" r:id="rId15"/>
    <p:sldId id="374" r:id="rId16"/>
    <p:sldId id="375" r:id="rId17"/>
    <p:sldId id="340" r:id="rId18"/>
    <p:sldId id="3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88"/>
    <p:restoredTop sz="84939"/>
  </p:normalViewPr>
  <p:slideViewPr>
    <p:cSldViewPr snapToGrid="0">
      <p:cViewPr varScale="1">
        <p:scale>
          <a:sx n="146" d="100"/>
          <a:sy n="146" d="100"/>
        </p:scale>
        <p:origin x="19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Introducing RC’s new NVIDIA Grace Hopper Superchip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0"/>
            <a:ext cx="11460480" cy="956991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Century Gothic" panose="020B0502020202020204" pitchFamily="34" charset="0"/>
              </a:rPr>
              <a:t>RC’s approach to software management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095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different architecture, there is a limited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If your specific library allows for aarch64 architecture with GPU capabilities, it will most likely work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A64C3-222A-A3E4-52FE-04C952B1E32D}"/>
              </a:ext>
            </a:extLst>
          </p:cNvPr>
          <p:cNvSpPr txBox="1"/>
          <p:nvPr/>
        </p:nvSpPr>
        <p:spPr>
          <a:xfrm>
            <a:off x="2813411" y="5662629"/>
            <a:ext cx="6565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We will work with you to install GH200 compatible software, in alignment with our software polices.   </a:t>
            </a:r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identify issues and workflows that best run on the GH200s, we initiated a beta testing phase.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is directed towards users with established GPU workflows on either our A100 or MI100 GPUs</a:t>
            </a:r>
          </a:p>
          <a:p>
            <a:r>
              <a:rPr lang="en-US" dirty="0"/>
              <a:t>An initial consultation is held to determine if the workflow is appropriate for the GH200s </a:t>
            </a:r>
          </a:p>
          <a:p>
            <a:r>
              <a:rPr lang="en-US" dirty="0"/>
              <a:t>Once approved, we setup the software on the GH200s, onboard you to the nodes, and provide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686901"/>
          </a:xfrm>
        </p:spPr>
        <p:txBody>
          <a:bodyPr/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pPr lvl="1"/>
            <a:r>
              <a:rPr lang="en-US" dirty="0"/>
              <a:t>In subject include:</a:t>
            </a:r>
          </a:p>
          <a:p>
            <a:pPr lvl="2"/>
            <a:r>
              <a:rPr lang="en-US" dirty="0"/>
              <a:t>You are interested in running “X application” on the GH200s</a:t>
            </a:r>
          </a:p>
          <a:p>
            <a:pPr lvl="1"/>
            <a:r>
              <a:rPr lang="en-US" dirty="0"/>
              <a:t>In the email body:</a:t>
            </a:r>
          </a:p>
          <a:p>
            <a:pPr lvl="2"/>
            <a:r>
              <a:rPr lang="en-US" dirty="0"/>
              <a:t>Short description of what your workflow is trying to accomplish</a:t>
            </a:r>
          </a:p>
          <a:p>
            <a:pPr lvl="2"/>
            <a:r>
              <a:rPr lang="en-US" dirty="0"/>
              <a:t>Why you believe the GH200s would be beneficial to your workflow</a:t>
            </a:r>
          </a:p>
          <a:p>
            <a:pPr lvl="2"/>
            <a:r>
              <a:rPr lang="en-US" dirty="0"/>
              <a:t>Provide us Linux paths to the code you would like to run </a:t>
            </a:r>
          </a:p>
          <a:p>
            <a:pPr lvl="2"/>
            <a:r>
              <a:rPr lang="en-US" dirty="0"/>
              <a:t>If possible, any </a:t>
            </a:r>
            <a:r>
              <a:rPr lang="en-US" dirty="0" err="1"/>
              <a:t>JobIDs</a:t>
            </a:r>
            <a:r>
              <a:rPr lang="en-US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31531859-C1B4-26ED-808A-16E49C56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/>
                <a:ea typeface="+mj-lt"/>
                <a:cs typeface="Arial" panose="020B0604020202020204"/>
              </a:rPr>
              <a:t>Introducing RC’s new NVIDIA Grace Hopper Superchip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FC0313F9-577C-48F2-3C69-E80E090BA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Hardware specs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workflows will benefit from the GH200 architecture?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RC’s approach to software management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 that allows the Grace CPU and Hopper GPU to concurrently and transparently access both the CPU and GPU memory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3" y="2319505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1184365" y="5859696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is an H100 and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  <a:p>
            <a:endParaRPr lang="en-US" dirty="0">
              <a:solidFill>
                <a:srgbClr val="1A1A1A"/>
              </a:solidFill>
              <a:latin typeface="NVIDIA San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NVIDIA Sans"/>
              </a:rPr>
              <a:t>Note: We have not enabled linking of multiple GH200 nodes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B903-B564-7531-9C5B-3F5C8165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801"/>
            <a:ext cx="10515600" cy="1325563"/>
          </a:xfrm>
        </p:spPr>
        <p:txBody>
          <a:bodyPr/>
          <a:lstStyle/>
          <a:p>
            <a:r>
              <a:rPr lang="en-US" dirty="0"/>
              <a:t>Benefits of GH200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A048C-6D40-19D7-44ED-22231061E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</a:rPr>
              <a:t>NVLink-C2C provides s</a:t>
            </a:r>
            <a:r>
              <a:rPr lang="en-US" dirty="0"/>
              <a:t>eamless memory management between the CPU and GPU</a:t>
            </a:r>
          </a:p>
          <a:p>
            <a:pPr lvl="1"/>
            <a:r>
              <a:rPr lang="en-US" dirty="0"/>
              <a:t>Allows GPU threads to access RAM, extending the GPU memory</a:t>
            </a:r>
          </a:p>
          <a:p>
            <a:r>
              <a:rPr lang="en-US" dirty="0"/>
              <a:t>1:1 GPU-to-CPU ratio</a:t>
            </a:r>
          </a:p>
          <a:p>
            <a:pPr lvl="1"/>
            <a:r>
              <a:rPr lang="en-US" dirty="0"/>
              <a:t>GPU and CPU have roughly the same processing power dedicated to them</a:t>
            </a:r>
          </a:p>
          <a:p>
            <a:pPr lvl="1"/>
            <a:r>
              <a:rPr lang="en-US" dirty="0"/>
              <a:t>Ideal for workloads that utilize the CPU and GPU to a high degree </a:t>
            </a:r>
          </a:p>
          <a:p>
            <a:r>
              <a:rPr lang="en-US" dirty="0"/>
              <a:t>High-speed I/O to SSD and large SSD storage space</a:t>
            </a:r>
          </a:p>
          <a:p>
            <a:pPr lvl="1"/>
            <a:r>
              <a:rPr lang="en-US" dirty="0"/>
              <a:t>Allows users to store a large amount of their data locally on the node (while it is in use) and quickly access it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7421-C2A5-44E8-954A-8CD97B61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88968-6131-F570-9F78-C87A87BD0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430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828F-9499-3DE1-5CD9-1FF35064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955"/>
            <a:ext cx="10515600" cy="103588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Century Gothic" panose="020B0502020202020204" pitchFamily="34" charset="0"/>
              </a:rPr>
              <a:t>What workflows will benefit from the GH200 architecture? </a:t>
            </a:r>
            <a:br>
              <a:rPr lang="en-US" sz="4400" dirty="0">
                <a:latin typeface="Century Gothic" panose="020B0502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59D53-30D9-6560-D837-1A46DF20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708"/>
            <a:ext cx="10515600" cy="4040777"/>
          </a:xfrm>
        </p:spPr>
        <p:txBody>
          <a:bodyPr>
            <a:normAutofit/>
          </a:bodyPr>
          <a:lstStyle/>
          <a:p>
            <a:r>
              <a:rPr lang="en-US" dirty="0"/>
              <a:t>Heterogenous software that uses both the CPU and GPU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I was able to run Llama 3.1 405b (requires close to 300 GB of memory)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NVIDIA also states that the following applications perform well on the GH200s: </a:t>
            </a:r>
          </a:p>
          <a:p>
            <a:pPr lvl="1"/>
            <a:r>
              <a:rPr lang="en-US" dirty="0"/>
              <a:t>Graph Neural Networks, ABINIT, </a:t>
            </a:r>
            <a:r>
              <a:rPr lang="en-US" dirty="0" err="1"/>
              <a:t>OpenFOAM</a:t>
            </a:r>
            <a:r>
              <a:rPr lang="en-US" dirty="0"/>
              <a:t>, GROMACS, FFTs, Multi-Grid Linear Solvers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AFA87-4A12-B66A-12EA-E60EBC04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687922-2EBC-5958-B7BA-E2C765F6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78607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20964</TotalTime>
  <Words>752</Words>
  <Application>Microsoft Macintosh PowerPoint</Application>
  <PresentationFormat>Widescreen</PresentationFormat>
  <Paragraphs>112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Aptos Display</vt:lpstr>
      <vt:lpstr>Arial</vt:lpstr>
      <vt:lpstr>Arial Black</vt:lpstr>
      <vt:lpstr>Atkinson Hyperlegible</vt:lpstr>
      <vt:lpstr>Calibri</vt:lpstr>
      <vt:lpstr>Century Gothic</vt:lpstr>
      <vt:lpstr>NVIDIA Sans</vt:lpstr>
      <vt:lpstr>CUB Content </vt:lpstr>
      <vt:lpstr>Custom Design</vt:lpstr>
      <vt:lpstr>Introducing RC’s new NVIDIA Grace Hopper Superchip</vt:lpstr>
      <vt:lpstr>Introducing RC’s new NVIDIA Grace Hopper Superchip</vt:lpstr>
      <vt:lpstr>PowerPoint Presentation</vt:lpstr>
      <vt:lpstr>PowerPoint Presentation</vt:lpstr>
      <vt:lpstr>Session Overview </vt:lpstr>
      <vt:lpstr>GH200 architecture overview</vt:lpstr>
      <vt:lpstr>Specifications for our 2 GH200 nodes</vt:lpstr>
      <vt:lpstr>Benefits of GH200 architecture </vt:lpstr>
      <vt:lpstr>What workflows will benefit from the GH200 architecture?  </vt:lpstr>
      <vt:lpstr>RC’s approach to software management</vt:lpstr>
      <vt:lpstr>Beta testing phase</vt:lpstr>
      <vt:lpstr>How can you run on the GH200s?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49</cp:revision>
  <dcterms:created xsi:type="dcterms:W3CDTF">2023-01-13T17:07:22Z</dcterms:created>
  <dcterms:modified xsi:type="dcterms:W3CDTF">2025-02-20T23:19:48Z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